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7" r:id="rId6"/>
    <p:sldId id="260" r:id="rId7"/>
    <p:sldId id="268" r:id="rId8"/>
    <p:sldId id="261" r:id="rId9"/>
    <p:sldId id="262" r:id="rId10"/>
    <p:sldId id="263" r:id="rId11"/>
    <p:sldId id="264" r:id="rId12"/>
    <p:sldId id="266"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8" autoAdjust="0"/>
    <p:restoredTop sz="94712" autoAdjust="0"/>
  </p:normalViewPr>
  <p:slideViewPr>
    <p:cSldViewPr>
      <p:cViewPr varScale="1">
        <p:scale>
          <a:sx n="66" d="100"/>
          <a:sy n="66" d="100"/>
        </p:scale>
        <p:origin x="-43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714BEEE-1058-4B75-9F06-BC75D1B6E024}" type="datetimeFigureOut">
              <a:rPr lang="he-IL" smtClean="0"/>
              <a:pPr/>
              <a:t>ג'/סיון/תשע"ה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231ECBA-FBCE-4A03-A8A3-D99A90D612C0}"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714BEEE-1058-4B75-9F06-BC75D1B6E024}" type="datetimeFigureOut">
              <a:rPr lang="he-IL" smtClean="0"/>
              <a:pPr/>
              <a:t>ג'/סיון/תשע"ה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31ECBA-FBCE-4A03-A8A3-D99A90D612C0}"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en-US" dirty="0">
                <a:effectLst/>
              </a:rPr>
              <a:t>Cut </a:t>
            </a:r>
            <a:r>
              <a:rPr lang="en-US" dirty="0" smtClean="0">
                <a:effectLst/>
              </a:rPr>
              <a:t>through</a:t>
            </a:r>
            <a:endParaRPr lang="he-IL" dirty="0"/>
          </a:p>
        </p:txBody>
      </p:sp>
      <p:sp>
        <p:nvSpPr>
          <p:cNvPr id="3" name="כותרת משנה 2"/>
          <p:cNvSpPr>
            <a:spLocks noGrp="1"/>
          </p:cNvSpPr>
          <p:nvPr>
            <p:ph type="subTitle" idx="1"/>
          </p:nvPr>
        </p:nvSpPr>
        <p:spPr/>
        <p:txBody>
          <a:bodyPr/>
          <a:lstStyle/>
          <a:p>
            <a:r>
              <a:rPr lang="en-US" dirty="0" smtClean="0"/>
              <a:t> Meora Teitler, ADV.</a:t>
            </a:r>
            <a:endParaRPr lang="he-IL" dirty="0"/>
          </a:p>
        </p:txBody>
      </p:sp>
    </p:spTree>
    <p:extLst>
      <p:ext uri="{BB962C8B-B14F-4D97-AF65-F5344CB8AC3E}">
        <p14:creationId xmlns="" xmlns:p14="http://schemas.microsoft.com/office/powerpoint/2010/main" val="343875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b="1" u="sng" dirty="0"/>
              <a:t>Assignment of </a:t>
            </a:r>
            <a:r>
              <a:rPr lang="en-US" b="1" u="sng" dirty="0" smtClean="0"/>
              <a:t>debts</a:t>
            </a:r>
            <a:endParaRPr lang="he-IL" b="1" u="sng" dirty="0"/>
          </a:p>
        </p:txBody>
      </p:sp>
      <p:sp>
        <p:nvSpPr>
          <p:cNvPr id="6" name="מציין מיקום תוכן 2"/>
          <p:cNvSpPr>
            <a:spLocks noGrp="1"/>
          </p:cNvSpPr>
          <p:nvPr>
            <p:ph idx="1"/>
          </p:nvPr>
        </p:nvSpPr>
        <p:spPr>
          <a:xfrm>
            <a:off x="457200" y="1080000"/>
            <a:ext cx="8229600" cy="5400000"/>
          </a:xfrm>
        </p:spPr>
        <p:txBody>
          <a:bodyPr>
            <a:normAutofit fontScale="85000" lnSpcReduction="20000"/>
          </a:bodyPr>
          <a:lstStyle/>
          <a:p>
            <a:pPr algn="just" rtl="0"/>
            <a:endParaRPr lang="en-US" b="1" dirty="0" smtClean="0"/>
          </a:p>
          <a:p>
            <a:pPr algn="just" rtl="0"/>
            <a:r>
              <a:rPr lang="en-US" b="1" dirty="0" smtClean="0"/>
              <a:t>An </a:t>
            </a:r>
            <a:r>
              <a:rPr lang="en-US" b="1" dirty="0"/>
              <a:t>assignment of </a:t>
            </a:r>
            <a:r>
              <a:rPr lang="en-US" b="1" dirty="0" smtClean="0"/>
              <a:t>debt </a:t>
            </a:r>
            <a:r>
              <a:rPr lang="en-US" b="1" dirty="0"/>
              <a:t>may be subject to two laws</a:t>
            </a:r>
            <a:r>
              <a:rPr lang="en-US" b="1" dirty="0" smtClean="0"/>
              <a:t>:</a:t>
            </a:r>
          </a:p>
          <a:p>
            <a:pPr algn="just" rtl="0"/>
            <a:endParaRPr lang="en-US" b="1" dirty="0" smtClean="0"/>
          </a:p>
          <a:p>
            <a:pPr lvl="1" algn="just" rtl="0"/>
            <a:r>
              <a:rPr lang="en-US" b="1" dirty="0" smtClean="0"/>
              <a:t> </a:t>
            </a:r>
            <a:r>
              <a:rPr lang="en-US" b="1" dirty="0"/>
              <a:t>The Assignment Of  Debts </a:t>
            </a:r>
            <a:r>
              <a:rPr lang="en-US" b="1" dirty="0" smtClean="0"/>
              <a:t>Law - 1969 , deals with the relationship between the debtor and the assignee.</a:t>
            </a:r>
          </a:p>
          <a:p>
            <a:pPr lvl="1" algn="just" rtl="0"/>
            <a:endParaRPr lang="en-US" b="1" dirty="0" smtClean="0"/>
          </a:p>
          <a:p>
            <a:pPr lvl="1" algn="just" rtl="0"/>
            <a:r>
              <a:rPr lang="en-US" b="1" dirty="0" smtClean="0"/>
              <a:t> The </a:t>
            </a:r>
            <a:r>
              <a:rPr lang="en-US" b="1" dirty="0"/>
              <a:t>Pledge Law </a:t>
            </a:r>
            <a:r>
              <a:rPr lang="en-US" b="1" dirty="0" smtClean="0"/>
              <a:t>1967 - deals with the relationship between the secured creditor and the debtor.</a:t>
            </a:r>
          </a:p>
          <a:p>
            <a:pPr lvl="1" algn="just" rtl="0"/>
            <a:endParaRPr lang="en-US" b="1" dirty="0"/>
          </a:p>
          <a:p>
            <a:pPr algn="just" rtl="0">
              <a:buNone/>
            </a:pPr>
            <a:r>
              <a:rPr lang="en-US" b="1" dirty="0" smtClean="0"/>
              <a:t>	Both </a:t>
            </a:r>
            <a:r>
              <a:rPr lang="en-US" b="1" dirty="0"/>
              <a:t>laws complement one another</a:t>
            </a:r>
            <a:r>
              <a:rPr lang="en-US" b="1" dirty="0" smtClean="0"/>
              <a:t>.</a:t>
            </a:r>
          </a:p>
          <a:p>
            <a:pPr algn="just" rtl="0">
              <a:buNone/>
            </a:pPr>
            <a:endParaRPr lang="en-US" b="1" dirty="0"/>
          </a:p>
          <a:p>
            <a:pPr lvl="0" algn="just" rtl="0"/>
            <a:r>
              <a:rPr lang="en-US" b="1" dirty="0" smtClean="0"/>
              <a:t>There </a:t>
            </a:r>
            <a:r>
              <a:rPr lang="en-US" b="1" dirty="0"/>
              <a:t>are principally two forms of </a:t>
            </a:r>
            <a:r>
              <a:rPr lang="en-US" b="1" dirty="0" smtClean="0"/>
              <a:t>assignment:</a:t>
            </a:r>
          </a:p>
          <a:p>
            <a:pPr lvl="1" algn="just" rtl="0"/>
            <a:r>
              <a:rPr lang="en-US" b="1" dirty="0" smtClean="0"/>
              <a:t>An </a:t>
            </a:r>
            <a:r>
              <a:rPr lang="en-US" b="1" dirty="0"/>
              <a:t>assignment by way of a </a:t>
            </a:r>
            <a:r>
              <a:rPr lang="en-US" b="1" dirty="0" smtClean="0"/>
              <a:t>sale.</a:t>
            </a:r>
          </a:p>
          <a:p>
            <a:pPr lvl="1" algn="just" rtl="0"/>
            <a:r>
              <a:rPr lang="en-US" b="1" dirty="0" smtClean="0"/>
              <a:t>An </a:t>
            </a:r>
            <a:r>
              <a:rPr lang="en-US" b="1" dirty="0"/>
              <a:t>assignment by way of a </a:t>
            </a:r>
            <a:r>
              <a:rPr lang="en-US" b="1" dirty="0" smtClean="0"/>
              <a:t>pledge.</a:t>
            </a:r>
          </a:p>
          <a:p>
            <a:pPr lvl="1" algn="just" rtl="0"/>
            <a:endParaRPr lang="en-US" b="1" dirty="0" smtClean="0"/>
          </a:p>
          <a:p>
            <a:pPr algn="just" rtl="0"/>
            <a:endParaRPr lang="en-US" b="1" dirty="0" smtClean="0"/>
          </a:p>
        </p:txBody>
      </p:sp>
    </p:spTree>
    <p:extLst>
      <p:ext uri="{BB962C8B-B14F-4D97-AF65-F5344CB8AC3E}">
        <p14:creationId xmlns="" xmlns:p14="http://schemas.microsoft.com/office/powerpoint/2010/main" val="2349224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1304776"/>
          </a:xfrm>
        </p:spPr>
        <p:txBody>
          <a:bodyPr>
            <a:normAutofit fontScale="90000"/>
          </a:bodyPr>
          <a:lstStyle/>
          <a:p>
            <a:pPr rtl="0"/>
            <a:r>
              <a:rPr lang="en-US" u="sng" dirty="0"/>
              <a:t>How Do Courts  in the US </a:t>
            </a:r>
            <a:r>
              <a:rPr lang="en-US" u="sng" dirty="0" smtClean="0"/>
              <a:t>regard </a:t>
            </a:r>
            <a:r>
              <a:rPr lang="en-US" u="sng" dirty="0"/>
              <a:t>the cut through clauses?</a:t>
            </a:r>
            <a:endParaRPr lang="he-IL" u="sng" dirty="0"/>
          </a:p>
        </p:txBody>
      </p:sp>
      <p:sp>
        <p:nvSpPr>
          <p:cNvPr id="6" name="מציין מיקום תוכן 2"/>
          <p:cNvSpPr>
            <a:spLocks noGrp="1"/>
          </p:cNvSpPr>
          <p:nvPr>
            <p:ph idx="1"/>
          </p:nvPr>
        </p:nvSpPr>
        <p:spPr>
          <a:xfrm>
            <a:off x="467544" y="1628800"/>
            <a:ext cx="8229600" cy="4851200"/>
          </a:xfrm>
        </p:spPr>
        <p:txBody>
          <a:bodyPr>
            <a:normAutofit fontScale="77500" lnSpcReduction="20000"/>
          </a:bodyPr>
          <a:lstStyle/>
          <a:p>
            <a:pPr algn="just" rtl="0"/>
            <a:r>
              <a:rPr lang="en-US" b="1" dirty="0" smtClean="0"/>
              <a:t>An </a:t>
            </a:r>
            <a:r>
              <a:rPr lang="en-US" b="1" dirty="0"/>
              <a:t>interesting development seems to be taking </a:t>
            </a:r>
            <a:r>
              <a:rPr lang="en-US" b="1" dirty="0" smtClean="0"/>
              <a:t>place- the </a:t>
            </a:r>
            <a:r>
              <a:rPr lang="en-US" b="1" dirty="0"/>
              <a:t>argumentation involving attempts to assert </a:t>
            </a:r>
            <a:r>
              <a:rPr lang="en-US" b="1" u="sng" dirty="0"/>
              <a:t>implied cut through provisions </a:t>
            </a:r>
            <a:r>
              <a:rPr lang="en-US" b="1" dirty="0"/>
              <a:t>and attempts to impose upon reinsurers </a:t>
            </a:r>
            <a:r>
              <a:rPr lang="en-US" b="1" u="sng" dirty="0"/>
              <a:t>tortuous </a:t>
            </a:r>
            <a:r>
              <a:rPr lang="en-US" b="1" u="sng" dirty="0" smtClean="0"/>
              <a:t>liability</a:t>
            </a:r>
            <a:r>
              <a:rPr lang="en-US" b="1" dirty="0" smtClean="0"/>
              <a:t>.</a:t>
            </a:r>
          </a:p>
          <a:p>
            <a:pPr algn="l" rtl="0"/>
            <a:r>
              <a:rPr lang="en-US" b="1" u="sng" dirty="0" smtClean="0"/>
              <a:t>- </a:t>
            </a:r>
            <a:r>
              <a:rPr lang="en-US" b="1" u="sng" dirty="0" smtClean="0"/>
              <a:t>In Jurupa Valley Spectrum, LLC v. National </a:t>
            </a:r>
            <a:r>
              <a:rPr lang="en-US" b="1" u="sng" dirty="0" err="1" smtClean="0"/>
              <a:t>Ind</a:t>
            </a:r>
            <a:r>
              <a:rPr lang="en-US" b="1" dirty="0" smtClean="0"/>
              <a:t>: </a:t>
            </a:r>
            <a:r>
              <a:rPr lang="en-US" b="1" dirty="0" smtClean="0"/>
              <a:t>"</a:t>
            </a:r>
            <a:r>
              <a:rPr lang="en-US" b="1" dirty="0"/>
              <a:t>In the case of assumption reinsurance, the reinsurer steps into the shoes of the [original insurer] with respect to the reinsured policy, assuming </a:t>
            </a:r>
            <a:r>
              <a:rPr lang="en-US" b="1" i="1" dirty="0"/>
              <a:t>all</a:t>
            </a:r>
            <a:r>
              <a:rPr lang="en-US" b="1" dirty="0"/>
              <a:t> its liabilities and its </a:t>
            </a:r>
            <a:r>
              <a:rPr lang="en-US" b="1" dirty="0" smtClean="0"/>
              <a:t>responsibility. </a:t>
            </a:r>
            <a:r>
              <a:rPr lang="en-US" b="1" dirty="0" smtClean="0"/>
              <a:t>“</a:t>
            </a:r>
            <a:endParaRPr lang="en-US" b="1" dirty="0" smtClean="0"/>
          </a:p>
          <a:p>
            <a:pPr algn="l" rtl="0"/>
            <a:endParaRPr lang="en-US" b="1" dirty="0" smtClean="0"/>
          </a:p>
          <a:p>
            <a:pPr algn="l" rtl="0"/>
            <a:r>
              <a:rPr lang="en-US" b="1" u="sng" dirty="0" smtClean="0"/>
              <a:t>-In CANAL </a:t>
            </a:r>
            <a:r>
              <a:rPr lang="en-US" b="1" u="sng" dirty="0"/>
              <a:t>INSURANCE </a:t>
            </a:r>
            <a:r>
              <a:rPr lang="en-US" b="1" u="sng" dirty="0" smtClean="0"/>
              <a:t>COMPANY </a:t>
            </a:r>
            <a:r>
              <a:rPr lang="en-US" b="1" u="sng" dirty="0"/>
              <a:t>v. MONTELLO, </a:t>
            </a:r>
            <a:r>
              <a:rPr lang="en-US" b="1" u="sng" dirty="0" smtClean="0"/>
              <a:t>INC </a:t>
            </a:r>
            <a:r>
              <a:rPr lang="en-US" b="1" u="sng" dirty="0" smtClean="0"/>
              <a:t>–”even </a:t>
            </a:r>
            <a:r>
              <a:rPr lang="en-US" b="1" u="sng" dirty="0"/>
              <a:t>in the absence of an express provision</a:t>
            </a:r>
            <a:r>
              <a:rPr lang="en-US" b="1" dirty="0"/>
              <a:t>, </a:t>
            </a:r>
            <a:r>
              <a:rPr lang="en-US" b="1" u="sng" dirty="0"/>
              <a:t>such a right may be implied through the conduct of the reinsurer</a:t>
            </a:r>
            <a:r>
              <a:rPr lang="en-US" b="1" dirty="0"/>
              <a:t>. </a:t>
            </a:r>
            <a:r>
              <a:rPr lang="en-US" b="1" dirty="0" smtClean="0"/>
              <a:t>“</a:t>
            </a:r>
            <a:endParaRPr lang="en-US" b="1" dirty="0" smtClean="0"/>
          </a:p>
          <a:p>
            <a:pPr algn="l" rtl="0"/>
            <a:endParaRPr lang="en-US" dirty="0"/>
          </a:p>
        </p:txBody>
      </p:sp>
    </p:spTree>
    <p:extLst>
      <p:ext uri="{BB962C8B-B14F-4D97-AF65-F5344CB8AC3E}">
        <p14:creationId xmlns="" xmlns:p14="http://schemas.microsoft.com/office/powerpoint/2010/main" val="3019757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b="1" u="sng" dirty="0"/>
              <a:t>To sum it </a:t>
            </a:r>
            <a:r>
              <a:rPr lang="en-US" b="1" u="sng" dirty="0" smtClean="0"/>
              <a:t>up</a:t>
            </a:r>
            <a:endParaRPr lang="he-IL" b="1" u="sng" dirty="0"/>
          </a:p>
        </p:txBody>
      </p:sp>
      <p:sp>
        <p:nvSpPr>
          <p:cNvPr id="6" name="מציין מיקום תוכן 2"/>
          <p:cNvSpPr>
            <a:spLocks noGrp="1"/>
          </p:cNvSpPr>
          <p:nvPr>
            <p:ph idx="1"/>
          </p:nvPr>
        </p:nvSpPr>
        <p:spPr>
          <a:xfrm>
            <a:off x="457200" y="1080000"/>
            <a:ext cx="8229600" cy="5400000"/>
          </a:xfrm>
        </p:spPr>
        <p:txBody>
          <a:bodyPr>
            <a:normAutofit fontScale="55000" lnSpcReduction="20000"/>
          </a:bodyPr>
          <a:lstStyle/>
          <a:p>
            <a:pPr lvl="0" algn="just" rtl="0"/>
            <a:r>
              <a:rPr lang="en-US" b="1" dirty="0"/>
              <a:t>Rights of the original insured (policyholder) against the reinsurer may be triggered through cut through provisions, provided they are drafted in the right form</a:t>
            </a:r>
            <a:r>
              <a:rPr lang="en-US" b="1" dirty="0" smtClean="0"/>
              <a:t>.</a:t>
            </a:r>
          </a:p>
          <a:p>
            <a:pPr lvl="0" algn="just" rtl="0"/>
            <a:endParaRPr lang="en-US" b="1" dirty="0"/>
          </a:p>
          <a:p>
            <a:pPr algn="just" rtl="0"/>
            <a:r>
              <a:rPr lang="en-US" b="1" dirty="0" smtClean="0"/>
              <a:t>An </a:t>
            </a:r>
            <a:r>
              <a:rPr lang="en-US" b="1" dirty="0"/>
              <a:t>explicit irrevocable assignment of rights must be given by the ceding company and a specific cut through wording naming the policyholder as the beneficiary must be made. The more the wording of this contract are clear and explicit, the better are the chances of it being acknowledged by courts. </a:t>
            </a:r>
            <a:endParaRPr lang="en-US" b="1" dirty="0" smtClean="0"/>
          </a:p>
          <a:p>
            <a:pPr algn="just" rtl="0"/>
            <a:endParaRPr lang="en-US" b="1" dirty="0"/>
          </a:p>
          <a:p>
            <a:pPr algn="just" rtl="0"/>
            <a:r>
              <a:rPr lang="en-US" b="1" dirty="0"/>
              <a:t>The parties intent and the language of the assignment contract determines the nature of the assignment</a:t>
            </a:r>
            <a:r>
              <a:rPr lang="en-US" b="1" dirty="0" smtClean="0"/>
              <a:t>.</a:t>
            </a:r>
          </a:p>
          <a:p>
            <a:pPr algn="just" rtl="0"/>
            <a:endParaRPr lang="en-US" b="1" dirty="0"/>
          </a:p>
          <a:p>
            <a:pPr algn="just" rtl="0"/>
            <a:r>
              <a:rPr lang="en-US" b="1" dirty="0" smtClean="0"/>
              <a:t>Cut </a:t>
            </a:r>
            <a:r>
              <a:rPr lang="en-US" b="1" dirty="0"/>
              <a:t>through clauses may trigger actions for preferences in insolvency procedures in order to set aside such transactions. Also the timing of their granting is an important factor in how courts will relate to them</a:t>
            </a:r>
            <a:r>
              <a:rPr lang="en-US" b="1" dirty="0" smtClean="0"/>
              <a:t>.</a:t>
            </a:r>
          </a:p>
          <a:p>
            <a:pPr algn="just" rtl="0"/>
            <a:endParaRPr lang="en-US" b="1" dirty="0"/>
          </a:p>
          <a:p>
            <a:pPr algn="just" rtl="0"/>
            <a:r>
              <a:rPr lang="en-US" b="1" dirty="0" smtClean="0"/>
              <a:t>It </a:t>
            </a:r>
            <a:r>
              <a:rPr lang="en-US" b="1" dirty="0"/>
              <a:t>seems that in most jurisdictions courts require express contractual language in accepting cut through rights of the original insured. However, recent US court decisions open a possibility for implied cut through clauses, mainly when a reinsurer behaves as the ceding company in its relationship with the insured.</a:t>
            </a:r>
          </a:p>
          <a:p>
            <a:pPr algn="l" rtl="0"/>
            <a:endParaRPr lang="he-IL" b="1" dirty="0"/>
          </a:p>
        </p:txBody>
      </p:sp>
    </p:spTree>
    <p:extLst>
      <p:ext uri="{BB962C8B-B14F-4D97-AF65-F5344CB8AC3E}">
        <p14:creationId xmlns="" xmlns:p14="http://schemas.microsoft.com/office/powerpoint/2010/main" val="416133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108000"/>
            <a:ext cx="8229600" cy="720080"/>
          </a:xfrm>
        </p:spPr>
        <p:txBody>
          <a:bodyPr>
            <a:normAutofit fontScale="90000"/>
          </a:bodyPr>
          <a:lstStyle/>
          <a:p>
            <a:pPr rtl="0"/>
            <a:r>
              <a:rPr lang="en-US" u="sng" dirty="0"/>
              <a:t>What is a cut through clause?</a:t>
            </a:r>
            <a:endParaRPr lang="he-IL" u="sng" dirty="0"/>
          </a:p>
        </p:txBody>
      </p:sp>
      <p:sp>
        <p:nvSpPr>
          <p:cNvPr id="3" name="מציין מיקום תוכן 2"/>
          <p:cNvSpPr>
            <a:spLocks noGrp="1"/>
          </p:cNvSpPr>
          <p:nvPr>
            <p:ph idx="1"/>
          </p:nvPr>
        </p:nvSpPr>
        <p:spPr>
          <a:xfrm>
            <a:off x="457200" y="1080000"/>
            <a:ext cx="8229600" cy="5400000"/>
          </a:xfrm>
        </p:spPr>
        <p:txBody>
          <a:bodyPr>
            <a:normAutofit/>
          </a:bodyPr>
          <a:lstStyle/>
          <a:p>
            <a:pPr lvl="0" algn="l" rtl="0"/>
            <a:r>
              <a:rPr lang="en-US" b="1" dirty="0" smtClean="0"/>
              <a:t>A cut- through </a:t>
            </a:r>
            <a:r>
              <a:rPr lang="en-US" b="1" dirty="0" smtClean="0"/>
              <a:t>clause </a:t>
            </a:r>
            <a:r>
              <a:rPr lang="en-US" b="1" dirty="0" smtClean="0"/>
              <a:t>allows a party not in </a:t>
            </a:r>
            <a:r>
              <a:rPr lang="en-US" b="1" dirty="0" err="1" smtClean="0"/>
              <a:t>privity</a:t>
            </a:r>
            <a:r>
              <a:rPr lang="en-US" b="1" dirty="0" smtClean="0"/>
              <a:t> with the reinsurer to have rights against the reinsurer under the reinsurance agreement. </a:t>
            </a:r>
          </a:p>
          <a:p>
            <a:pPr algn="l" rtl="0"/>
            <a:endParaRPr lang="en-US" b="1" dirty="0" smtClean="0"/>
          </a:p>
          <a:p>
            <a:pPr algn="l" rtl="0"/>
            <a:r>
              <a:rPr lang="en-US" b="1" dirty="0" smtClean="0"/>
              <a:t>The </a:t>
            </a:r>
            <a:r>
              <a:rPr lang="en-US" b="1" dirty="0" smtClean="0"/>
              <a:t>clause’s purpose is to confer upon the original insured a right to claim directly from the reinsurer. </a:t>
            </a:r>
          </a:p>
        </p:txBody>
      </p:sp>
    </p:spTree>
    <p:extLst>
      <p:ext uri="{BB962C8B-B14F-4D97-AF65-F5344CB8AC3E}">
        <p14:creationId xmlns="" xmlns:p14="http://schemas.microsoft.com/office/powerpoint/2010/main" val="1957343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dirty="0"/>
              <a:t>When is it being used?</a:t>
            </a:r>
            <a:endParaRPr lang="he-IL" dirty="0"/>
          </a:p>
        </p:txBody>
      </p:sp>
      <p:sp>
        <p:nvSpPr>
          <p:cNvPr id="6" name="מציין מיקום תוכן 2"/>
          <p:cNvSpPr>
            <a:spLocks noGrp="1"/>
          </p:cNvSpPr>
          <p:nvPr>
            <p:ph idx="1"/>
          </p:nvPr>
        </p:nvSpPr>
        <p:spPr>
          <a:xfrm>
            <a:off x="457200" y="1080000"/>
            <a:ext cx="8229600" cy="5400000"/>
          </a:xfrm>
        </p:spPr>
        <p:txBody>
          <a:bodyPr>
            <a:normAutofit/>
          </a:bodyPr>
          <a:lstStyle/>
          <a:p>
            <a:pPr lvl="0" algn="l" rtl="0"/>
            <a:r>
              <a:rPr lang="en-US" b="1" dirty="0" smtClean="0"/>
              <a:t>A cut- through clause is a method by which an insured or reinsured may wish to secure its position should there be an </a:t>
            </a:r>
            <a:r>
              <a:rPr lang="en-US" b="1" dirty="0" smtClean="0"/>
              <a:t>insolvency of the ceding company. </a:t>
            </a:r>
            <a:endParaRPr lang="en-US" b="1" dirty="0" smtClean="0"/>
          </a:p>
          <a:p>
            <a:pPr lvl="0" algn="l" rtl="0"/>
            <a:endParaRPr lang="en-US" b="1" dirty="0" smtClean="0"/>
          </a:p>
          <a:p>
            <a:pPr algn="l" rtl="0"/>
            <a:r>
              <a:rPr lang="en-US" b="1" dirty="0" smtClean="0"/>
              <a:t>It allows the original insured to take direct action against the reinsurer </a:t>
            </a:r>
            <a:r>
              <a:rPr lang="en-US" b="1" dirty="0" smtClean="0"/>
              <a:t>.</a:t>
            </a:r>
            <a:endParaRPr lang="en-US" b="1" dirty="0" smtClean="0"/>
          </a:p>
          <a:p>
            <a:pPr lvl="0" algn="l" rtl="0"/>
            <a:endParaRPr lang="en-US" b="1" dirty="0" smtClean="0"/>
          </a:p>
          <a:p>
            <a:pPr lvl="0" algn="l" rtl="0"/>
            <a:endParaRPr lang="he-IL" dirty="0"/>
          </a:p>
        </p:txBody>
      </p:sp>
    </p:spTree>
    <p:extLst>
      <p:ext uri="{BB962C8B-B14F-4D97-AF65-F5344CB8AC3E}">
        <p14:creationId xmlns="" xmlns:p14="http://schemas.microsoft.com/office/powerpoint/2010/main" val="508407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u="sng" dirty="0"/>
              <a:t>Who needs it?</a:t>
            </a:r>
            <a:endParaRPr lang="he-IL" u="sng" dirty="0"/>
          </a:p>
        </p:txBody>
      </p:sp>
      <p:sp>
        <p:nvSpPr>
          <p:cNvPr id="6" name="מציין מיקום תוכן 2"/>
          <p:cNvSpPr>
            <a:spLocks noGrp="1"/>
          </p:cNvSpPr>
          <p:nvPr>
            <p:ph idx="1"/>
          </p:nvPr>
        </p:nvSpPr>
        <p:spPr>
          <a:xfrm>
            <a:off x="457200" y="1080000"/>
            <a:ext cx="8229600" cy="5400000"/>
          </a:xfrm>
        </p:spPr>
        <p:txBody>
          <a:bodyPr>
            <a:normAutofit/>
          </a:bodyPr>
          <a:lstStyle/>
          <a:p>
            <a:pPr algn="just" rtl="0"/>
            <a:r>
              <a:rPr lang="en-US" b="1" dirty="0" smtClean="0"/>
              <a:t>A ceding </a:t>
            </a:r>
            <a:r>
              <a:rPr lang="en-US" b="1" dirty="0" smtClean="0"/>
              <a:t>company </a:t>
            </a:r>
            <a:r>
              <a:rPr lang="en-US" b="1" dirty="0" smtClean="0"/>
              <a:t>with insufficient </a:t>
            </a:r>
            <a:r>
              <a:rPr lang="en-US" b="1" dirty="0" smtClean="0"/>
              <a:t>financial rating to attract large commercial policyholders. </a:t>
            </a:r>
            <a:endParaRPr lang="en-US" b="1" dirty="0" smtClean="0"/>
          </a:p>
          <a:p>
            <a:pPr algn="just" rtl="0"/>
            <a:endParaRPr lang="en-US" b="1" dirty="0" smtClean="0"/>
          </a:p>
          <a:p>
            <a:pPr algn="just" rtl="0"/>
            <a:r>
              <a:rPr lang="en-US" b="1" dirty="0" smtClean="0"/>
              <a:t>When </a:t>
            </a:r>
            <a:r>
              <a:rPr lang="en-US" b="1" dirty="0" smtClean="0"/>
              <a:t>the potential risk, like </a:t>
            </a:r>
            <a:r>
              <a:rPr lang="en-US" b="1" dirty="0" err="1" smtClean="0"/>
              <a:t>e.q</a:t>
            </a:r>
            <a:r>
              <a:rPr lang="en-US" b="1" dirty="0" smtClean="0"/>
              <a:t>. is </a:t>
            </a:r>
            <a:r>
              <a:rPr lang="en-US" b="1" dirty="0" smtClean="0"/>
              <a:t>huge. </a:t>
            </a:r>
          </a:p>
          <a:p>
            <a:pPr algn="just" rtl="0"/>
            <a:endParaRPr lang="en-US" b="1" dirty="0" smtClean="0"/>
          </a:p>
          <a:p>
            <a:pPr marL="450342" indent="-457200" algn="just" rtl="0"/>
            <a:r>
              <a:rPr lang="en-US" b="1" dirty="0" smtClean="0"/>
              <a:t>In fronting arrangement, where the reinsurer is not licensed in a particular jurisdiction and intends to retain all of the risk from the original policy.</a:t>
            </a:r>
          </a:p>
          <a:p>
            <a:pPr algn="l" rtl="0"/>
            <a:endParaRPr lang="he-IL" dirty="0"/>
          </a:p>
        </p:txBody>
      </p:sp>
    </p:spTree>
    <p:extLst>
      <p:ext uri="{BB962C8B-B14F-4D97-AF65-F5344CB8AC3E}">
        <p14:creationId xmlns="" xmlns:p14="http://schemas.microsoft.com/office/powerpoint/2010/main" val="4162505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en-US" b="1" u="sng" dirty="0" smtClean="0"/>
              <a:t>Reinsurers concerns:</a:t>
            </a:r>
            <a:r>
              <a:rPr lang="en-US" b="1" dirty="0" smtClean="0"/>
              <a:t/>
            </a:r>
            <a:br>
              <a:rPr lang="en-US" b="1" dirty="0" smtClean="0"/>
            </a:br>
            <a:r>
              <a:rPr lang="en-US" b="1" dirty="0" smtClean="0"/>
              <a:t> </a:t>
            </a:r>
            <a:br>
              <a:rPr lang="en-US" b="1" dirty="0" smtClean="0"/>
            </a:br>
            <a:endParaRPr lang="he-IL" dirty="0"/>
          </a:p>
        </p:txBody>
      </p:sp>
      <p:sp>
        <p:nvSpPr>
          <p:cNvPr id="3" name="מציין מיקום תוכן 2"/>
          <p:cNvSpPr>
            <a:spLocks noGrp="1"/>
          </p:cNvSpPr>
          <p:nvPr>
            <p:ph idx="1"/>
          </p:nvPr>
        </p:nvSpPr>
        <p:spPr/>
        <p:txBody>
          <a:bodyPr>
            <a:normAutofit fontScale="92500" lnSpcReduction="10000"/>
          </a:bodyPr>
          <a:lstStyle/>
          <a:p>
            <a:pPr lvl="0" algn="just" rtl="0"/>
            <a:r>
              <a:rPr lang="en-US" sz="2800" b="1" dirty="0" smtClean="0"/>
              <a:t>A reinsurer's main concern is that it may be subjected to duplicate liability.</a:t>
            </a:r>
          </a:p>
          <a:p>
            <a:pPr lvl="0" algn="just" rtl="0"/>
            <a:endParaRPr lang="en-US" sz="2800" b="1" dirty="0" smtClean="0"/>
          </a:p>
          <a:p>
            <a:pPr lvl="0" algn="l" rtl="0"/>
            <a:r>
              <a:rPr lang="en-US" sz="2800" b="1" dirty="0" smtClean="0"/>
              <a:t>A reinsurer usually will draft the cut- through provision so that when the reinsurer makes payments to a third- party, it will not be required to make payments to the reinsured.</a:t>
            </a:r>
          </a:p>
          <a:p>
            <a:pPr lvl="0" algn="l" rtl="0"/>
            <a:endParaRPr lang="en-US" sz="2800" b="1" dirty="0" smtClean="0"/>
          </a:p>
          <a:p>
            <a:pPr lvl="0" algn="l" rtl="0"/>
            <a:r>
              <a:rPr lang="en-US" sz="2800" b="1" dirty="0" smtClean="0"/>
              <a:t>Sometimes the clause will contain indemnity provision from the third party, should there be a double payment situation.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b="1" u="sng" dirty="0"/>
              <a:t>Main </a:t>
            </a:r>
            <a:r>
              <a:rPr lang="en-US" b="1" u="sng" dirty="0" smtClean="0"/>
              <a:t>use in </a:t>
            </a:r>
            <a:r>
              <a:rPr lang="en-US" b="1" u="sng" dirty="0"/>
              <a:t>Israel</a:t>
            </a:r>
            <a:endParaRPr lang="he-IL" b="1" u="sng" dirty="0"/>
          </a:p>
        </p:txBody>
      </p:sp>
      <p:sp>
        <p:nvSpPr>
          <p:cNvPr id="6" name="מציין מיקום תוכן 2"/>
          <p:cNvSpPr>
            <a:spLocks noGrp="1"/>
          </p:cNvSpPr>
          <p:nvPr>
            <p:ph idx="1"/>
          </p:nvPr>
        </p:nvSpPr>
        <p:spPr>
          <a:xfrm>
            <a:off x="457200" y="1080000"/>
            <a:ext cx="8229600" cy="5400000"/>
          </a:xfrm>
        </p:spPr>
        <p:txBody>
          <a:bodyPr>
            <a:normAutofit/>
          </a:bodyPr>
          <a:lstStyle/>
          <a:p>
            <a:pPr lvl="0" algn="l" rtl="0"/>
            <a:r>
              <a:rPr lang="en-US" b="1" dirty="0" smtClean="0"/>
              <a:t> In   Israel, Cut through clauses are largely used in connection with mortgage </a:t>
            </a:r>
            <a:r>
              <a:rPr lang="en-US" b="1" dirty="0" smtClean="0"/>
              <a:t>banks due </a:t>
            </a:r>
            <a:r>
              <a:rPr lang="en-US" b="1" dirty="0" smtClean="0"/>
              <a:t>to </a:t>
            </a:r>
            <a:r>
              <a:rPr lang="en-US" b="1" dirty="0" smtClean="0"/>
              <a:t>the</a:t>
            </a:r>
            <a:r>
              <a:rPr lang="en-US" b="1" dirty="0" smtClean="0"/>
              <a:t> huge accumulation of earth quake exposure regarding the pledged/mortgaged </a:t>
            </a:r>
            <a:r>
              <a:rPr lang="en-US" b="1" dirty="0" smtClean="0"/>
              <a:t>assets.</a:t>
            </a:r>
          </a:p>
          <a:p>
            <a:pPr lvl="0" algn="l" rtl="0"/>
            <a:endParaRPr lang="en-US" b="1" dirty="0" smtClean="0"/>
          </a:p>
          <a:p>
            <a:pPr algn="just" rtl="0"/>
            <a:r>
              <a:rPr lang="en-US" b="1" dirty="0" smtClean="0"/>
              <a:t>Most </a:t>
            </a:r>
            <a:r>
              <a:rPr lang="en-US" b="1" dirty="0" smtClean="0"/>
              <a:t>banks </a:t>
            </a:r>
            <a:r>
              <a:rPr lang="en-US" b="1" dirty="0" smtClean="0"/>
              <a:t>require </a:t>
            </a:r>
            <a:r>
              <a:rPr lang="en-US" b="1" dirty="0" smtClean="0"/>
              <a:t>from the local insurers </a:t>
            </a:r>
            <a:r>
              <a:rPr lang="en-US" b="1" dirty="0" smtClean="0"/>
              <a:t>to </a:t>
            </a:r>
            <a:r>
              <a:rPr lang="en-US" b="1" dirty="0" smtClean="0"/>
              <a:t>purchase proportional facultative reinsurance with a "cut through" agreement attached thereto. </a:t>
            </a:r>
          </a:p>
        </p:txBody>
      </p:sp>
    </p:spTree>
    <p:extLst>
      <p:ext uri="{BB962C8B-B14F-4D97-AF65-F5344CB8AC3E}">
        <p14:creationId xmlns="" xmlns:p14="http://schemas.microsoft.com/office/powerpoint/2010/main" val="1934680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b="1" u="sng" dirty="0" smtClean="0"/>
              <a:t>Form of use in </a:t>
            </a:r>
            <a:r>
              <a:rPr lang="en-US" b="1" u="sng" dirty="0"/>
              <a:t>Israel</a:t>
            </a:r>
            <a:endParaRPr lang="he-IL" b="1" u="sng" dirty="0"/>
          </a:p>
        </p:txBody>
      </p:sp>
      <p:sp>
        <p:nvSpPr>
          <p:cNvPr id="6" name="מציין מיקום תוכן 2"/>
          <p:cNvSpPr>
            <a:spLocks noGrp="1"/>
          </p:cNvSpPr>
          <p:nvPr>
            <p:ph idx="1"/>
          </p:nvPr>
        </p:nvSpPr>
        <p:spPr>
          <a:xfrm>
            <a:off x="457200" y="1080000"/>
            <a:ext cx="8229600" cy="5400000"/>
          </a:xfrm>
        </p:spPr>
        <p:txBody>
          <a:bodyPr>
            <a:normAutofit/>
          </a:bodyPr>
          <a:lstStyle/>
          <a:p>
            <a:pPr algn="just" rtl="0"/>
            <a:r>
              <a:rPr lang="en-US" b="1" dirty="0" smtClean="0"/>
              <a:t>An explicit irrevocable assignment of rights.</a:t>
            </a:r>
          </a:p>
          <a:p>
            <a:pPr algn="just" rtl="0"/>
            <a:endParaRPr lang="en-US" b="1" dirty="0" smtClean="0"/>
          </a:p>
          <a:p>
            <a:pPr algn="just" rtl="0"/>
            <a:r>
              <a:rPr lang="en-US" b="1" dirty="0" smtClean="0"/>
              <a:t>An irrevocable payment instruction from the local insurer to the reinsurer.</a:t>
            </a:r>
          </a:p>
          <a:p>
            <a:pPr algn="just" rtl="0"/>
            <a:endParaRPr lang="en-US" b="1" dirty="0" smtClean="0"/>
          </a:p>
          <a:p>
            <a:pPr algn="just" rtl="0"/>
            <a:r>
              <a:rPr lang="en-US" b="1" dirty="0" smtClean="0"/>
              <a:t>A cut through agreement given by the reinsurer to the bank and signed by the parties.</a:t>
            </a:r>
          </a:p>
          <a:p>
            <a:pPr algn="l" rtl="0"/>
            <a:endParaRPr lang="he-IL" b="1" dirty="0"/>
          </a:p>
        </p:txBody>
      </p:sp>
    </p:spTree>
    <p:extLst>
      <p:ext uri="{BB962C8B-B14F-4D97-AF65-F5344CB8AC3E}">
        <p14:creationId xmlns="" xmlns:p14="http://schemas.microsoft.com/office/powerpoint/2010/main" val="1934680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720000"/>
          </a:xfrm>
        </p:spPr>
        <p:txBody>
          <a:bodyPr>
            <a:normAutofit fontScale="90000"/>
          </a:bodyPr>
          <a:lstStyle/>
          <a:p>
            <a:pPr rtl="0"/>
            <a:r>
              <a:rPr lang="en-US" b="1" u="sng" dirty="0"/>
              <a:t>Legal risks involved</a:t>
            </a:r>
            <a:endParaRPr lang="he-IL" b="1" u="sng" dirty="0"/>
          </a:p>
        </p:txBody>
      </p:sp>
      <p:sp>
        <p:nvSpPr>
          <p:cNvPr id="6" name="מציין מיקום תוכן 2"/>
          <p:cNvSpPr>
            <a:spLocks noGrp="1"/>
          </p:cNvSpPr>
          <p:nvPr>
            <p:ph idx="1"/>
          </p:nvPr>
        </p:nvSpPr>
        <p:spPr>
          <a:xfrm>
            <a:off x="395536" y="1052736"/>
            <a:ext cx="8229600" cy="5400000"/>
          </a:xfrm>
        </p:spPr>
        <p:txBody>
          <a:bodyPr>
            <a:normAutofit/>
          </a:bodyPr>
          <a:lstStyle/>
          <a:p>
            <a:pPr algn="just" rtl="0"/>
            <a:r>
              <a:rPr lang="en-US" b="1" dirty="0" smtClean="0"/>
              <a:t>Does this </a:t>
            </a:r>
            <a:r>
              <a:rPr lang="en-US" b="1" dirty="0" smtClean="0"/>
              <a:t>conditioned assignment of rights </a:t>
            </a:r>
            <a:r>
              <a:rPr lang="en-US" b="1" dirty="0" smtClean="0"/>
              <a:t>constitute:</a:t>
            </a:r>
            <a:endParaRPr lang="en-US" b="1" dirty="0" smtClean="0"/>
          </a:p>
          <a:p>
            <a:pPr lvl="1" algn="just" rtl="0"/>
            <a:r>
              <a:rPr lang="en-US" b="1" dirty="0" smtClean="0"/>
              <a:t> an assignment by way of </a:t>
            </a:r>
            <a:r>
              <a:rPr lang="en-US" b="1" dirty="0" smtClean="0"/>
              <a:t>sale.</a:t>
            </a:r>
          </a:p>
          <a:p>
            <a:pPr lvl="1" algn="just" rtl="0">
              <a:buNone/>
            </a:pPr>
            <a:r>
              <a:rPr lang="en-US" b="1" dirty="0" smtClean="0"/>
              <a:t>or</a:t>
            </a:r>
            <a:endParaRPr lang="en-US" b="1" dirty="0" smtClean="0"/>
          </a:p>
          <a:p>
            <a:pPr lvl="1" algn="just" rtl="0"/>
            <a:r>
              <a:rPr lang="en-US" b="1" dirty="0" smtClean="0"/>
              <a:t>An </a:t>
            </a:r>
            <a:r>
              <a:rPr lang="en-US" b="1" dirty="0" smtClean="0"/>
              <a:t>assignment by way of pledge </a:t>
            </a:r>
            <a:r>
              <a:rPr lang="en-US" b="1" dirty="0" smtClean="0"/>
              <a:t>.</a:t>
            </a:r>
          </a:p>
          <a:p>
            <a:pPr lvl="1" algn="just" rtl="0"/>
            <a:endParaRPr lang="en-US" b="1" dirty="0" smtClean="0"/>
          </a:p>
          <a:p>
            <a:pPr algn="just" rtl="0"/>
            <a:r>
              <a:rPr lang="en-US" b="1" dirty="0" smtClean="0"/>
              <a:t>Case law in Israel had not yet addressed this issue. </a:t>
            </a:r>
          </a:p>
          <a:p>
            <a:pPr algn="l" rtl="0"/>
            <a:endParaRPr lang="he-IL" dirty="0"/>
          </a:p>
        </p:txBody>
      </p:sp>
    </p:spTree>
    <p:extLst>
      <p:ext uri="{BB962C8B-B14F-4D97-AF65-F5344CB8AC3E}">
        <p14:creationId xmlns="" xmlns:p14="http://schemas.microsoft.com/office/powerpoint/2010/main" val="3048685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8000"/>
            <a:ext cx="8229600" cy="1232768"/>
          </a:xfrm>
        </p:spPr>
        <p:txBody>
          <a:bodyPr>
            <a:normAutofit fontScale="90000"/>
          </a:bodyPr>
          <a:lstStyle/>
          <a:p>
            <a:pPr rtl="0"/>
            <a:r>
              <a:rPr lang="en-US" b="1" u="sng" dirty="0"/>
              <a:t>A contract in </a:t>
            </a:r>
            <a:r>
              <a:rPr lang="en-US" b="1" u="sng" dirty="0" smtClean="0"/>
              <a:t>favor </a:t>
            </a:r>
            <a:r>
              <a:rPr lang="en-US" b="1" u="sng" dirty="0"/>
              <a:t>of a Third party under Israeli law </a:t>
            </a:r>
            <a:endParaRPr lang="he-IL" b="1" u="sng" dirty="0"/>
          </a:p>
        </p:txBody>
      </p:sp>
      <p:sp>
        <p:nvSpPr>
          <p:cNvPr id="6" name="מציין מיקום תוכן 2"/>
          <p:cNvSpPr>
            <a:spLocks noGrp="1"/>
          </p:cNvSpPr>
          <p:nvPr>
            <p:ph idx="1"/>
          </p:nvPr>
        </p:nvSpPr>
        <p:spPr>
          <a:xfrm>
            <a:off x="457200" y="1772816"/>
            <a:ext cx="8229600" cy="4707184"/>
          </a:xfrm>
        </p:spPr>
        <p:txBody>
          <a:bodyPr>
            <a:normAutofit/>
          </a:bodyPr>
          <a:lstStyle/>
          <a:p>
            <a:pPr algn="just" rtl="0"/>
            <a:r>
              <a:rPr lang="en-US" b="1" dirty="0" smtClean="0"/>
              <a:t>The right of the third party is enshrined in the contract law articles 34- 38:</a:t>
            </a:r>
          </a:p>
          <a:p>
            <a:pPr algn="just" rtl="0"/>
            <a:r>
              <a:rPr lang="en-US" b="1" dirty="0" smtClean="0"/>
              <a:t>The </a:t>
            </a:r>
            <a:r>
              <a:rPr lang="en-US" b="1" dirty="0" smtClean="0"/>
              <a:t>third party- the beneficiary’s right is created upon the formation of the contract, and its irrevocability requires notification. </a:t>
            </a:r>
          </a:p>
          <a:p>
            <a:pPr algn="just" rtl="0"/>
            <a:r>
              <a:rPr lang="en-US" b="1" dirty="0" smtClean="0"/>
              <a:t>It implies </a:t>
            </a:r>
            <a:r>
              <a:rPr lang="en-US" b="1" dirty="0" smtClean="0"/>
              <a:t>that the parties thereto intend to grant the third party both the benefit as well as the </a:t>
            </a:r>
            <a:r>
              <a:rPr lang="en-US" b="1" u="sng" dirty="0" smtClean="0"/>
              <a:t>right to claim it</a:t>
            </a:r>
            <a:r>
              <a:rPr lang="en-US" b="1" dirty="0" smtClean="0"/>
              <a:t>.</a:t>
            </a:r>
          </a:p>
          <a:p>
            <a:pPr algn="l" rtl="0"/>
            <a:endParaRPr lang="he-IL" dirty="0"/>
          </a:p>
        </p:txBody>
      </p:sp>
    </p:spTree>
    <p:extLst>
      <p:ext uri="{BB962C8B-B14F-4D97-AF65-F5344CB8AC3E}">
        <p14:creationId xmlns="" xmlns:p14="http://schemas.microsoft.com/office/powerpoint/2010/main" val="2804314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6133</TotalTime>
  <Words>759</Words>
  <Application>Microsoft Office PowerPoint</Application>
  <PresentationFormat>‫הצגה על המסך (4:3)</PresentationFormat>
  <Paragraphs>71</Paragraphs>
  <Slides>12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12</vt:i4>
      </vt:variant>
    </vt:vector>
  </HeadingPairs>
  <TitlesOfParts>
    <vt:vector size="13" baseType="lpstr">
      <vt:lpstr>ערכת נושא Office</vt:lpstr>
      <vt:lpstr>Cut through</vt:lpstr>
      <vt:lpstr>What is a cut through clause?</vt:lpstr>
      <vt:lpstr>When is it being used?</vt:lpstr>
      <vt:lpstr>Who needs it?</vt:lpstr>
      <vt:lpstr>Reinsurers concerns:   </vt:lpstr>
      <vt:lpstr>Main use in Israel</vt:lpstr>
      <vt:lpstr>Form of use in Israel</vt:lpstr>
      <vt:lpstr>Legal risks involved</vt:lpstr>
      <vt:lpstr>A contract in favor of a Third party under Israeli law </vt:lpstr>
      <vt:lpstr>Assignment of debts</vt:lpstr>
      <vt:lpstr>How Do Courts  in the US regard the cut through clauses?</vt:lpstr>
      <vt:lpstr>To sum it 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Cut through</dc:title>
  <dc:creator>Lawyer</dc:creator>
  <cp:lastModifiedBy>maora</cp:lastModifiedBy>
  <cp:revision>633</cp:revision>
  <dcterms:created xsi:type="dcterms:W3CDTF">2015-05-04T10:37:41Z</dcterms:created>
  <dcterms:modified xsi:type="dcterms:W3CDTF">2015-05-21T12:39:31Z</dcterms:modified>
</cp:coreProperties>
</file>